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375" r:id="rId3"/>
    <p:sldId id="381" r:id="rId4"/>
    <p:sldId id="384" r:id="rId5"/>
    <p:sldId id="392" r:id="rId6"/>
    <p:sldId id="429" r:id="rId7"/>
    <p:sldId id="430" r:id="rId8"/>
    <p:sldId id="431" r:id="rId9"/>
    <p:sldId id="432" r:id="rId10"/>
    <p:sldId id="433" r:id="rId11"/>
    <p:sldId id="434" r:id="rId12"/>
    <p:sldId id="435" r:id="rId13"/>
    <p:sldId id="436" r:id="rId14"/>
    <p:sldId id="437" r:id="rId15"/>
    <p:sldId id="438" r:id="rId16"/>
    <p:sldId id="446" r:id="rId17"/>
    <p:sldId id="390" r:id="rId18"/>
    <p:sldId id="385" r:id="rId19"/>
    <p:sldId id="386" r:id="rId20"/>
    <p:sldId id="391" r:id="rId21"/>
    <p:sldId id="424" r:id="rId22"/>
    <p:sldId id="426" r:id="rId23"/>
    <p:sldId id="427" r:id="rId24"/>
    <p:sldId id="428" r:id="rId25"/>
    <p:sldId id="425" r:id="rId26"/>
    <p:sldId id="382" r:id="rId27"/>
    <p:sldId id="439" r:id="rId28"/>
    <p:sldId id="440" r:id="rId29"/>
    <p:sldId id="441" r:id="rId30"/>
    <p:sldId id="442" r:id="rId31"/>
    <p:sldId id="443" r:id="rId32"/>
    <p:sldId id="444" r:id="rId33"/>
    <p:sldId id="387" r:id="rId34"/>
    <p:sldId id="462" r:id="rId35"/>
    <p:sldId id="388" r:id="rId36"/>
    <p:sldId id="389" r:id="rId37"/>
    <p:sldId id="447" r:id="rId38"/>
    <p:sldId id="448" r:id="rId39"/>
    <p:sldId id="449" r:id="rId40"/>
    <p:sldId id="450" r:id="rId41"/>
    <p:sldId id="376" r:id="rId42"/>
    <p:sldId id="393" r:id="rId43"/>
    <p:sldId id="451" r:id="rId44"/>
    <p:sldId id="394" r:id="rId45"/>
    <p:sldId id="452" r:id="rId46"/>
    <p:sldId id="453" r:id="rId47"/>
    <p:sldId id="454" r:id="rId48"/>
    <p:sldId id="445" r:id="rId49"/>
    <p:sldId id="396" r:id="rId50"/>
    <p:sldId id="397" r:id="rId51"/>
    <p:sldId id="398" r:id="rId52"/>
    <p:sldId id="399" r:id="rId53"/>
    <p:sldId id="400" r:id="rId54"/>
    <p:sldId id="401" r:id="rId55"/>
    <p:sldId id="402" r:id="rId56"/>
    <p:sldId id="404" r:id="rId57"/>
    <p:sldId id="407" r:id="rId58"/>
    <p:sldId id="455" r:id="rId59"/>
    <p:sldId id="408" r:id="rId60"/>
    <p:sldId id="456" r:id="rId61"/>
    <p:sldId id="409" r:id="rId62"/>
    <p:sldId id="465" r:id="rId63"/>
    <p:sldId id="466" r:id="rId64"/>
    <p:sldId id="463" r:id="rId65"/>
    <p:sldId id="464" r:id="rId66"/>
    <p:sldId id="457" r:id="rId67"/>
    <p:sldId id="410" r:id="rId68"/>
    <p:sldId id="458" r:id="rId69"/>
    <p:sldId id="459" r:id="rId70"/>
    <p:sldId id="411" r:id="rId71"/>
    <p:sldId id="460" r:id="rId72"/>
    <p:sldId id="413" r:id="rId73"/>
    <p:sldId id="414" r:id="rId74"/>
    <p:sldId id="415" r:id="rId75"/>
    <p:sldId id="416" r:id="rId76"/>
    <p:sldId id="417" r:id="rId77"/>
    <p:sldId id="418" r:id="rId78"/>
    <p:sldId id="419" r:id="rId79"/>
    <p:sldId id="412" r:id="rId80"/>
    <p:sldId id="420" r:id="rId81"/>
    <p:sldId id="421" r:id="rId82"/>
    <p:sldId id="422" r:id="rId83"/>
    <p:sldId id="423" r:id="rId84"/>
    <p:sldId id="461" r:id="rId85"/>
    <p:sldId id="380" r:id="rId86"/>
    <p:sldId id="383" r:id="rId87"/>
    <p:sldId id="284" r:id="rId88"/>
    <p:sldId id="285"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69</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2018/7/31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2018/7/31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2.jpeg"/></Relationships>
</file>

<file path=ppt/slides/_rels/slide6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8.png"/></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7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56.png"/><Relationship Id="rId4" Type="http://schemas.openxmlformats.org/officeDocument/2006/relationships/image" Target="../media/image55.png"/></Relationships>
</file>

<file path=ppt/slides/_rels/slide8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87.xml.rels><?xml version="1.0" encoding="UTF-8" standalone="yes"?>
<Relationships xmlns="http://schemas.openxmlformats.org/package/2006/relationships"><Relationship Id="rId2" Type="http://schemas.openxmlformats.org/officeDocument/2006/relationships/image" Target="../media/image59.jpg"/><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p>
          <a:p>
            <a:r>
              <a:rPr lang="zh-CN" altLang="en-US" sz="2400" b="1" dirty="0">
                <a:solidFill>
                  <a:srgbClr val="00B050"/>
                </a:solidFill>
                <a:latin typeface="FangSong" panose="02010609060101010101" pitchFamily="49" charset="-122"/>
                <a:ea typeface="FangSong" panose="02010609060101010101" pitchFamily="49" charset="-122"/>
              </a:rPr>
              <a:t>比如：即使你有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个老婆，也不能一个月把孩子生下来。</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r>
              <a:rPr lang="zh-CN" altLang="en-US" sz="2400" b="1" dirty="0">
                <a:solidFill>
                  <a:srgbClr val="00B050"/>
                </a:solidFill>
                <a:latin typeface="FangSong" panose="02010609060101010101" pitchFamily="49" charset="-122"/>
                <a:ea typeface="FangSong" panose="02010609060101010101" pitchFamily="49" charset="-122"/>
              </a:rPr>
              <a:t>比如：当你有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个老婆，就会要生更多的孩子。</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r>
              <a:rPr lang="zh-CN" altLang="en-US" sz="2400" b="1" dirty="0">
                <a:solidFill>
                  <a:srgbClr val="00B050"/>
                </a:solidFill>
                <a:latin typeface="FangSong" panose="02010609060101010101" pitchFamily="49" charset="-122"/>
                <a:ea typeface="FangSong" panose="02010609060101010101" pitchFamily="49" charset="-122"/>
              </a:rPr>
              <a:t>比如：你要设法让每个老婆都在干活，别让她们闲着。</a:t>
            </a:r>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9ABE53-80E6-504F-87C2-DC04851DDA32}"/>
              </a:ext>
            </a:extLst>
          </p:cNvPr>
          <p:cNvPicPr>
            <a:picLocks noChangeAspect="1"/>
          </p:cNvPicPr>
          <p:nvPr/>
        </p:nvPicPr>
        <p:blipFill>
          <a:blip r:embed="rId2"/>
          <a:stretch>
            <a:fillRect/>
          </a:stretch>
        </p:blipFill>
        <p:spPr>
          <a:xfrm>
            <a:off x="1643798" y="1925372"/>
            <a:ext cx="8407400" cy="4343400"/>
          </a:xfrm>
          <a:prstGeom prst="rect">
            <a:avLst/>
          </a:prstGeom>
        </p:spPr>
      </p:pic>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44704"/>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265176" y="1378092"/>
            <a:ext cx="11487142" cy="4893647"/>
          </a:xfrm>
          <a:prstGeom prst="rect">
            <a:avLst/>
          </a:prstGeom>
          <a:noFill/>
        </p:spPr>
        <p:txBody>
          <a:bodyPr wrap="square" rtlCol="0">
            <a:spAutoFit/>
          </a:bodyPr>
          <a:lstStyle/>
          <a:p>
            <a:r>
              <a:rPr lang="en-US" altLang="zh-CN" sz="2400" b="1" dirty="0">
                <a:solidFill>
                  <a:srgbClr val="FF0000"/>
                </a:solidFill>
                <a:latin typeface="FangSong" panose="02010609060101010101" pitchFamily="49" charset="-122"/>
                <a:ea typeface="FangSong" panose="02010609060101010101" pitchFamily="49" charset="-122"/>
              </a:rPr>
              <a:t>volatile</a:t>
            </a:r>
            <a:r>
              <a:rPr lang="zh-CN" altLang="en-US" sz="2400" b="1" dirty="0">
                <a:solidFill>
                  <a:srgbClr val="FF0000"/>
                </a:solidFill>
                <a:latin typeface="FangSong" panose="02010609060101010101" pitchFamily="49" charset="-122"/>
                <a:ea typeface="FangSong" panose="02010609060101010101" pitchFamily="49" charset="-122"/>
              </a:rPr>
              <a:t>背后的原理</a:t>
            </a:r>
          </a:p>
          <a:p>
            <a:r>
              <a:rPr lang="zh-CN" altLang="en-US" sz="2400" b="1" dirty="0">
                <a:latin typeface="FangSong" panose="02010609060101010101" pitchFamily="49" charset="-122"/>
                <a:ea typeface="FangSong" panose="02010609060101010101" pitchFamily="49" charset="-122"/>
              </a:rPr>
              <a:t>在</a:t>
            </a:r>
            <a:r>
              <a:rPr lang="en-US" altLang="zh-CN" sz="2400" b="1" dirty="0" err="1">
                <a:latin typeface="FangSong" panose="02010609060101010101" pitchFamily="49" charset="-122"/>
                <a:ea typeface="FangSong" panose="02010609060101010101" pitchFamily="49" charset="-122"/>
              </a:rPr>
              <a:t>DoubleCheck</a:t>
            </a:r>
            <a:r>
              <a:rPr lang="zh-CN" altLang="en-US" sz="2400" b="1" dirty="0">
                <a:latin typeface="FangSong" panose="02010609060101010101" pitchFamily="49" charset="-122"/>
                <a:ea typeface="FangSong" panose="02010609060101010101" pitchFamily="49" charset="-122"/>
              </a:rPr>
              <a:t>的汇编代码中我们看到加了</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关键字后汇编代码中多了一行</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指令，那么这个指令代表什么意思呢？</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指令有两个功能：</a:t>
            </a:r>
          </a:p>
          <a:p>
            <a:r>
              <a:rPr lang="zh-CN" altLang="en-US" sz="2400" b="1" dirty="0">
                <a:latin typeface="FangSong" panose="02010609060101010101" pitchFamily="49" charset="-122"/>
                <a:ea typeface="FangSong" panose="02010609060101010101" pitchFamily="49" charset="-122"/>
              </a:rPr>
              <a:t>对</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会让其他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高速缓存中的缓存行失效，其他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读取时必须要从主内存加载最新数据。</a:t>
            </a:r>
          </a:p>
          <a:p>
            <a:r>
              <a:rPr lang="zh-CN" altLang="en-US" sz="2400" b="1" dirty="0">
                <a:latin typeface="FangSong" panose="02010609060101010101" pitchFamily="49" charset="-122"/>
                <a:ea typeface="FangSong" panose="02010609060101010101" pitchFamily="49" charset="-122"/>
              </a:rPr>
              <a:t>简单来说就是</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指令可以实现缓存一致性。通过</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指令的这两个功能，我们就可以很简单的理解当共享变量</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用</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修饰后，每次更新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的值都会导致缓存行的数据强制刷新最新值到主内存，</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的值。这样就实现了共享变量的可见性以及有序性。</a:t>
            </a:r>
          </a:p>
        </p:txBody>
      </p:sp>
    </p:spTree>
    <p:extLst>
      <p:ext uri="{BB962C8B-B14F-4D97-AF65-F5344CB8AC3E}">
        <p14:creationId xmlns:p14="http://schemas.microsoft.com/office/powerpoint/2010/main" val="301729723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线程在运行时环境下的调度和交替运行，也不需要进行额外的同步，或者在调用方进行任何其他的协调操作，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AA03ED6-FE39-4340-B055-35E8B4C7F011}"/>
              </a:ext>
            </a:extLst>
          </p:cNvPr>
          <p:cNvPicPr>
            <a:picLocks noChangeAspect="1"/>
          </p:cNvPicPr>
          <p:nvPr/>
        </p:nvPicPr>
        <p:blipFill>
          <a:blip r:embed="rId3"/>
          <a:stretch>
            <a:fillRect/>
          </a:stretch>
        </p:blipFill>
        <p:spPr>
          <a:xfrm>
            <a:off x="2436376" y="843573"/>
            <a:ext cx="7111386" cy="5183154"/>
          </a:xfrm>
          <a:prstGeom prst="rect">
            <a:avLst/>
          </a:prstGeom>
        </p:spPr>
      </p:pic>
    </p:spTree>
    <p:extLst>
      <p:ext uri="{BB962C8B-B14F-4D97-AF65-F5344CB8AC3E}">
        <p14:creationId xmlns:p14="http://schemas.microsoft.com/office/powerpoint/2010/main" val="723830000"/>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7203</TotalTime>
  <Words>25270</Words>
  <Application>Microsoft Macintosh PowerPoint</Application>
  <PresentationFormat>宽屏</PresentationFormat>
  <Paragraphs>1207</Paragraphs>
  <Slides>88</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88</vt:i4>
      </vt:variant>
    </vt:vector>
  </HeadingPairs>
  <TitlesOfParts>
    <vt:vector size="96"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1160</cp:revision>
  <dcterms:created xsi:type="dcterms:W3CDTF">2018-01-27T02:13:00Z</dcterms:created>
  <dcterms:modified xsi:type="dcterms:W3CDTF">2018-07-31T09:07:28Z</dcterms:modified>
</cp:coreProperties>
</file>